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7" r:id="rId2"/>
    <p:sldId id="286" r:id="rId3"/>
    <p:sldId id="288" r:id="rId4"/>
    <p:sldId id="289" r:id="rId5"/>
    <p:sldId id="291" r:id="rId6"/>
    <p:sldId id="294" r:id="rId7"/>
    <p:sldId id="295" r:id="rId8"/>
    <p:sldId id="296" r:id="rId9"/>
    <p:sldId id="297" r:id="rId10"/>
    <p:sldId id="292" r:id="rId11"/>
    <p:sldId id="29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624" autoAdjust="0"/>
  </p:normalViewPr>
  <p:slideViewPr>
    <p:cSldViewPr snapToGrid="0" showGuides="1">
      <p:cViewPr varScale="1">
        <p:scale>
          <a:sx n="85" d="100"/>
          <a:sy n="85" d="100"/>
        </p:scale>
        <p:origin x="645"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AC3C59-0DA2-4B43-82F0-9CA547B4220A}" type="datetimeFigureOut">
              <a:rPr lang="en-US" smtClean="0"/>
              <a:t>11/3/2023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20D359-0F86-4A10-B2C8-F0DAE44D5E2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5CF34FF8-8EAF-420B-A3BD-9D763CEF55A9}" type="datetime1">
              <a:rPr lang="en-US" smtClean="0"/>
              <a:t>11/3/2023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3ED387B3-FEDA-45EC-A8E7-F1B873408986}" type="datetime1">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FCF1A52-C04F-4CFD-B683-8838CEDAD01C}" type="datetime1">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16280F9-080B-42A9-A76D-629E930E9A76}" type="datetime1">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15CCAAA-0AE6-45F4-A0C8-AD5D6D3E098B}" type="datetime1">
              <a:rPr lang="en-US" smtClean="0"/>
              <a:t>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F81BDB1-DB1C-45BA-BD29-12823CC3EE88}" type="datetime1">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29CCFF65-6C2F-42DA-918F-4DFE6964E297}" type="datetime1">
              <a:rPr lang="en-US" smtClean="0"/>
              <a:t>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6C8EBEBA-C0B6-48C0-B93A-F6F8397E3739}" type="datetime1">
              <a:rPr lang="en-US" smtClean="0"/>
              <a:t>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80BDA3-BD10-4D28-80CE-EFDBD5B0D770}" type="datetime1">
              <a:rPr lang="en-US" smtClean="0"/>
              <a:t>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3459192-7460-4025-BAEB-119B010EA21E}" type="datetime1">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A1FD4B-F23F-4F4C-A13E-6EE822754F5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4CDD14D-92DE-464A-9DBF-1BAA362ED1F0}" type="datetime1">
              <a:rPr lang="en-US" smtClean="0"/>
              <a:t>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69600" y="6356351"/>
            <a:ext cx="812800" cy="365125"/>
          </a:xfrm>
        </p:spPr>
        <p:txBody>
          <a:bodyPr/>
          <a:lstStyle/>
          <a:p>
            <a:fld id="{BDA1FD4B-F23F-4F4C-A13E-6EE822754F57}" type="slidenum">
              <a:rPr lang="en-US" smtClean="0"/>
              <a:t>‹#›</a:t>
            </a:fld>
            <a:endParaRPr lang="en-US"/>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668A2B3-2FB7-4E33-A973-41F458DD9F68}" type="datetime1">
              <a:rPr lang="en-US" smtClean="0"/>
              <a:t>11/3/2023</a:t>
            </a:fld>
            <a:endParaRPr lang="en-US"/>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DA1FD4B-F23F-4F4C-A13E-6EE822754F57}" type="slidenum">
              <a:rPr lang="en-US" smtClean="0"/>
              <a:t>‹#›</a:t>
            </a:fld>
            <a:endParaRPr lang="en-US"/>
          </a:p>
        </p:txBody>
      </p:sp>
      <p:grpSp>
        <p:nvGrpSpPr>
          <p:cNvPr id="2" name="Group 1"/>
          <p:cNvGrpSpPr/>
          <p:nvPr/>
        </p:nvGrpSpPr>
        <p:grpSpPr>
          <a:xfrm>
            <a:off x="-25356" y="202408"/>
            <a:ext cx="12240731" cy="649224"/>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p:nvPr/>
        </p:nvSpPr>
        <p:spPr>
          <a:xfrm>
            <a:off x="1860331" y="1529255"/>
            <a:ext cx="8702566" cy="4806236"/>
          </a:xfrm>
          <a:prstGeom prst="rect">
            <a:avLst/>
          </a:prstGeom>
        </p:spPr>
        <p:txBody>
          <a:bodyPr tIns="0">
            <a:normAutofit/>
          </a:bodyPr>
          <a:lstStyle>
            <a:lvl1pPr marL="27305" indent="0" algn="l" rtl="0" eaLnBrk="1" latinLnBrk="0" hangingPunct="1">
              <a:lnSpc>
                <a:spcPct val="100000"/>
              </a:lnSpc>
              <a:spcBef>
                <a:spcPts val="600"/>
              </a:spcBef>
              <a:buClr>
                <a:schemeClr val="accent1"/>
              </a:buClr>
              <a:buSzPct val="80000"/>
              <a:buFont typeface="Wingdings 2" panose="05020102010507070707"/>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panose="020B0604030504040204"/>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panose="05020102010507070707"/>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panose="05020102010507070707"/>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panose="05020102010507070707"/>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panose="05020102010507070707"/>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9pPr>
          </a:lstStyle>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r>
              <a:rPr lang="en-US" dirty="0">
                <a:solidFill>
                  <a:srgbClr val="002060"/>
                </a:solidFill>
                <a:latin typeface="Calibri" panose="020F0502020204030204"/>
              </a:rPr>
              <a:t>Object Oriented Programming Lab-Project Submission</a:t>
            </a:r>
            <a:endParaRPr kumimoji="0" lang="en-US" sz="2600" b="0"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r>
              <a:rPr kumimoji="0" lang="en-US" sz="2600" b="0" i="0" u="none" strike="noStrike" kern="1200" cap="none" spc="0" normalizeH="0" baseline="0" noProof="0" dirty="0">
                <a:ln>
                  <a:noFill/>
                </a:ln>
                <a:solidFill>
                  <a:srgbClr val="002060"/>
                </a:solidFill>
                <a:effectLst/>
                <a:uLnTx/>
                <a:uFillTx/>
                <a:latin typeface="Calibri" panose="020F0502020204030204"/>
                <a:ea typeface="+mn-ea"/>
                <a:cs typeface="+mn-cs"/>
              </a:rPr>
              <a:t>Project </a:t>
            </a:r>
            <a:r>
              <a:rPr lang="en-US" dirty="0">
                <a:solidFill>
                  <a:srgbClr val="002060"/>
                </a:solidFill>
                <a:latin typeface="Calibri" panose="020F0502020204030204"/>
              </a:rPr>
              <a:t>Presentation</a:t>
            </a:r>
            <a:r>
              <a:rPr kumimoji="0" lang="en-US" sz="2600" b="0" i="0" u="none" strike="noStrike" kern="1200" cap="none" spc="0" normalizeH="0" baseline="0" noProof="0" dirty="0">
                <a:ln>
                  <a:noFill/>
                </a:ln>
                <a:solidFill>
                  <a:srgbClr val="002060"/>
                </a:solidFill>
                <a:effectLst/>
                <a:uLnTx/>
                <a:uFillTx/>
                <a:latin typeface="Calibri" panose="020F0502020204030204"/>
                <a:ea typeface="+mn-ea"/>
                <a:cs typeface="+mn-cs"/>
              </a:rPr>
              <a:t> (3 November 2023)</a:t>
            </a:r>
          </a:p>
          <a:p>
            <a:pPr lvl="0" algn="ctr">
              <a:buClr>
                <a:srgbClr val="3891A7"/>
              </a:buClr>
              <a:defRPr/>
            </a:pPr>
            <a:r>
              <a:rPr lang="en-US" sz="2400" b="1" dirty="0">
                <a:solidFill>
                  <a:srgbClr val="002060"/>
                </a:solidFill>
                <a:latin typeface="Calibri" panose="020F0502020204030204"/>
              </a:rPr>
              <a:t>On </a:t>
            </a:r>
          </a:p>
          <a:p>
            <a:pPr lvl="0" algn="ctr">
              <a:buClr>
                <a:srgbClr val="3891A7"/>
              </a:buClr>
              <a:defRPr/>
            </a:pPr>
            <a:r>
              <a:rPr lang="en-US" sz="2800" b="1" dirty="0">
                <a:solidFill>
                  <a:srgbClr val="002060"/>
                </a:solidFill>
                <a:latin typeface="Calibri" panose="020F0502020204030204"/>
              </a:rPr>
              <a:t>“SUPERMARKET MANAGEMENT SYSTEM”</a:t>
            </a:r>
          </a:p>
          <a:p>
            <a:pPr lvl="0" algn="ctr">
              <a:buClr>
                <a:srgbClr val="3891A7"/>
              </a:buClr>
              <a:defRPr/>
            </a:pPr>
            <a:r>
              <a:rPr lang="en-IN" sz="2400" spc="-1" dirty="0">
                <a:solidFill>
                  <a:srgbClr val="002060"/>
                </a:solidFill>
                <a:latin typeface="Calibri" panose="020F0502020204030204"/>
              </a:rPr>
              <a:t>b</a:t>
            </a:r>
            <a:r>
              <a:rPr kumimoji="0" lang="en-IN" sz="2400" b="0" i="0" u="none" strike="noStrike" kern="1200" cap="none" spc="-1" normalizeH="0" baseline="0" noProof="0" dirty="0">
                <a:ln>
                  <a:noFill/>
                </a:ln>
                <a:solidFill>
                  <a:srgbClr val="002060"/>
                </a:solidFill>
                <a:effectLst/>
                <a:uLnTx/>
                <a:uFillTx/>
                <a:latin typeface="Calibri" panose="020F0502020204030204"/>
                <a:ea typeface="+mn-ea"/>
                <a:cs typeface="+mn-cs"/>
              </a:rPr>
              <a:t>y </a:t>
            </a: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endParaRPr kumimoji="0" lang="en-IN" sz="1000" b="0" i="0" u="none" strike="noStrike" kern="1200" cap="none" spc="-1" normalizeH="0" baseline="0" noProof="0" dirty="0">
              <a:ln>
                <a:noFill/>
              </a:ln>
              <a:solidFill>
                <a:srgbClr val="002060"/>
              </a:solidFill>
              <a:effectLst/>
              <a:uLnTx/>
              <a:uFillTx/>
              <a:latin typeface="Calibri" panose="020F0502020204030204"/>
              <a:ea typeface="+mn-ea"/>
              <a:cs typeface="+mn-cs"/>
            </a:endParaRP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r>
              <a:rPr lang="en-IN" sz="2400" b="1" spc="-1" noProof="0" dirty="0">
                <a:ln>
                  <a:noFill/>
                </a:ln>
                <a:solidFill>
                  <a:srgbClr val="002060"/>
                </a:solidFill>
                <a:effectLst/>
                <a:uLnTx/>
                <a:uFillTx/>
                <a:latin typeface="Calibri" panose="020F0502020204030204"/>
                <a:sym typeface="+mn-ea"/>
              </a:rPr>
              <a:t>MR. </a:t>
            </a:r>
            <a:r>
              <a:rPr lang="en-US" altLang="en-IN" sz="2400" b="1" spc="-1" noProof="0" dirty="0">
                <a:ln>
                  <a:noFill/>
                </a:ln>
                <a:solidFill>
                  <a:srgbClr val="002060"/>
                </a:solidFill>
                <a:effectLst/>
                <a:uLnTx/>
                <a:uFillTx/>
                <a:latin typeface="Calibri" panose="020F0502020204030204"/>
                <a:sym typeface="+mn-ea"/>
              </a:rPr>
              <a:t>UMESH MANIKANTA</a:t>
            </a:r>
            <a:r>
              <a:rPr lang="en-IN" sz="2400" dirty="0">
                <a:latin typeface="Times New Roman" panose="02020603050405020304" pitchFamily="18" charset="0"/>
                <a:cs typeface="Times New Roman" panose="02020603050405020304" pitchFamily="18" charset="0"/>
                <a:sym typeface="+mn-ea"/>
              </a:rPr>
              <a:t>(BT22CS</a:t>
            </a:r>
            <a:r>
              <a:rPr lang="en-US" altLang="en-IN" sz="2400" dirty="0">
                <a:latin typeface="Times New Roman" panose="02020603050405020304" pitchFamily="18" charset="0"/>
                <a:cs typeface="Times New Roman" panose="02020603050405020304" pitchFamily="18" charset="0"/>
                <a:sym typeface="+mn-ea"/>
              </a:rPr>
              <a:t>D</a:t>
            </a:r>
            <a:r>
              <a:rPr lang="en-IN" sz="2400" dirty="0">
                <a:latin typeface="Times New Roman" panose="02020603050405020304" pitchFamily="18" charset="0"/>
                <a:cs typeface="Times New Roman" panose="02020603050405020304" pitchFamily="18" charset="0"/>
                <a:sym typeface="+mn-ea"/>
              </a:rPr>
              <a:t>0</a:t>
            </a:r>
            <a:r>
              <a:rPr lang="en-US" altLang="en-IN" sz="2400" dirty="0">
                <a:latin typeface="Times New Roman" panose="02020603050405020304" pitchFamily="18" charset="0"/>
                <a:cs typeface="Times New Roman" panose="02020603050405020304" pitchFamily="18" charset="0"/>
                <a:sym typeface="+mn-ea"/>
              </a:rPr>
              <a:t>27</a:t>
            </a:r>
            <a:r>
              <a:rPr lang="en-IN" sz="2400" dirty="0">
                <a:latin typeface="Times New Roman" panose="02020603050405020304" pitchFamily="18" charset="0"/>
                <a:cs typeface="Times New Roman" panose="02020603050405020304" pitchFamily="18" charset="0"/>
                <a:sym typeface="+mn-ea"/>
              </a:rPr>
              <a:t>)</a:t>
            </a: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r>
              <a:rPr lang="en-IN" sz="2400" b="1" spc="-1" noProof="0" dirty="0">
                <a:ln>
                  <a:noFill/>
                </a:ln>
                <a:solidFill>
                  <a:srgbClr val="002060"/>
                </a:solidFill>
                <a:effectLst/>
                <a:uLnTx/>
                <a:uFillTx/>
                <a:latin typeface="Calibri" panose="020F0502020204030204"/>
                <a:sym typeface="+mn-ea"/>
              </a:rPr>
              <a:t>MR. </a:t>
            </a:r>
            <a:r>
              <a:rPr lang="en-US" altLang="en-IN" sz="2400" b="1" spc="-1" noProof="0" dirty="0">
                <a:ln>
                  <a:noFill/>
                </a:ln>
                <a:solidFill>
                  <a:srgbClr val="002060"/>
                </a:solidFill>
                <a:effectLst/>
                <a:uLnTx/>
                <a:uFillTx/>
                <a:latin typeface="Calibri" panose="020F0502020204030204"/>
                <a:sym typeface="+mn-ea"/>
              </a:rPr>
              <a:t>NIKHIL KRISHNA</a:t>
            </a:r>
            <a:r>
              <a:rPr lang="en-IN" sz="2400" dirty="0">
                <a:latin typeface="Times New Roman" panose="02020603050405020304" pitchFamily="18" charset="0"/>
                <a:cs typeface="Times New Roman" panose="02020603050405020304" pitchFamily="18" charset="0"/>
                <a:sym typeface="+mn-ea"/>
              </a:rPr>
              <a:t>(BT22CS</a:t>
            </a:r>
            <a:r>
              <a:rPr lang="en-US" altLang="en-IN" sz="2400" dirty="0">
                <a:latin typeface="Times New Roman" panose="02020603050405020304" pitchFamily="18" charset="0"/>
                <a:cs typeface="Times New Roman" panose="02020603050405020304" pitchFamily="18" charset="0"/>
                <a:sym typeface="+mn-ea"/>
              </a:rPr>
              <a:t>D</a:t>
            </a:r>
            <a:r>
              <a:rPr lang="en-IN" sz="2400" dirty="0">
                <a:latin typeface="Times New Roman" panose="02020603050405020304" pitchFamily="18" charset="0"/>
                <a:cs typeface="Times New Roman" panose="02020603050405020304" pitchFamily="18" charset="0"/>
                <a:sym typeface="+mn-ea"/>
              </a:rPr>
              <a:t>0</a:t>
            </a:r>
            <a:r>
              <a:rPr lang="en-US" altLang="en-IN" sz="2400" dirty="0">
                <a:latin typeface="Times New Roman" panose="02020603050405020304" pitchFamily="18" charset="0"/>
                <a:cs typeface="Times New Roman" panose="02020603050405020304" pitchFamily="18" charset="0"/>
                <a:sym typeface="+mn-ea"/>
              </a:rPr>
              <a:t>22</a:t>
            </a:r>
            <a:r>
              <a:rPr lang="en-IN" sz="2400" dirty="0">
                <a:latin typeface="Times New Roman" panose="02020603050405020304" pitchFamily="18" charset="0"/>
                <a:cs typeface="Times New Roman" panose="02020603050405020304" pitchFamily="18" charset="0"/>
                <a:sym typeface="+mn-ea"/>
              </a:rPr>
              <a:t>)</a:t>
            </a: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r>
              <a:rPr lang="en-IN" sz="2400" b="1" spc="-1" noProof="0" dirty="0">
                <a:ln>
                  <a:noFill/>
                </a:ln>
                <a:solidFill>
                  <a:srgbClr val="002060"/>
                </a:solidFill>
                <a:effectLst/>
                <a:uLnTx/>
                <a:uFillTx/>
                <a:latin typeface="Calibri" panose="020F0502020204030204"/>
                <a:sym typeface="+mn-ea"/>
              </a:rPr>
              <a:t>MR. </a:t>
            </a:r>
            <a:r>
              <a:rPr lang="en-US" altLang="en-IN" sz="2400" b="1" spc="-1" noProof="0" dirty="0">
                <a:ln>
                  <a:noFill/>
                </a:ln>
                <a:solidFill>
                  <a:srgbClr val="002060"/>
                </a:solidFill>
                <a:effectLst/>
                <a:uLnTx/>
                <a:uFillTx/>
                <a:latin typeface="Calibri" panose="020F0502020204030204"/>
                <a:sym typeface="+mn-ea"/>
              </a:rPr>
              <a:t>SOWMITH REDDY</a:t>
            </a:r>
            <a:r>
              <a:rPr lang="en-IN" sz="2400" dirty="0">
                <a:latin typeface="Times New Roman" panose="02020603050405020304" pitchFamily="18" charset="0"/>
                <a:cs typeface="Times New Roman" panose="02020603050405020304" pitchFamily="18" charset="0"/>
                <a:sym typeface="+mn-ea"/>
              </a:rPr>
              <a:t>(BT22CS</a:t>
            </a:r>
            <a:r>
              <a:rPr lang="en-US" altLang="en-IN" sz="2400" dirty="0">
                <a:latin typeface="Times New Roman" panose="02020603050405020304" pitchFamily="18" charset="0"/>
                <a:cs typeface="Times New Roman" panose="02020603050405020304" pitchFamily="18" charset="0"/>
                <a:sym typeface="+mn-ea"/>
              </a:rPr>
              <a:t>D</a:t>
            </a:r>
            <a:r>
              <a:rPr lang="en-IN" sz="2400" dirty="0">
                <a:latin typeface="Times New Roman" panose="02020603050405020304" pitchFamily="18" charset="0"/>
                <a:cs typeface="Times New Roman" panose="02020603050405020304" pitchFamily="18" charset="0"/>
                <a:sym typeface="+mn-ea"/>
              </a:rPr>
              <a:t>0</a:t>
            </a:r>
            <a:r>
              <a:rPr lang="en-US" altLang="en-IN" sz="2400" dirty="0">
                <a:latin typeface="Times New Roman" panose="02020603050405020304" pitchFamily="18" charset="0"/>
                <a:cs typeface="Times New Roman" panose="02020603050405020304" pitchFamily="18" charset="0"/>
                <a:sym typeface="+mn-ea"/>
              </a:rPr>
              <a:t>25</a:t>
            </a:r>
            <a:r>
              <a:rPr lang="en-IN" sz="2400" dirty="0">
                <a:latin typeface="Times New Roman" panose="02020603050405020304" pitchFamily="18" charset="0"/>
                <a:cs typeface="Times New Roman" panose="02020603050405020304" pitchFamily="18" charset="0"/>
                <a:sym typeface="+mn-ea"/>
              </a:rPr>
              <a:t>)</a:t>
            </a:r>
            <a:endParaRPr kumimoji="0" lang="en-IN" sz="2400" b="1" i="0" u="none" strike="noStrike" kern="1200" cap="none" spc="-1" normalizeH="0" baseline="0" noProof="0" dirty="0">
              <a:ln>
                <a:noFill/>
              </a:ln>
              <a:solidFill>
                <a:srgbClr val="002060"/>
              </a:solidFill>
              <a:effectLst/>
              <a:uLnTx/>
              <a:uFillTx/>
              <a:latin typeface="Times New Roman" panose="02020603050405020304" pitchFamily="18" charset="0"/>
              <a:cs typeface="Times New Roman" panose="02020603050405020304" pitchFamily="18" charset="0"/>
            </a:endParaRP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r>
              <a:rPr lang="en-IN" sz="1600" spc="-1" dirty="0">
                <a:solidFill>
                  <a:srgbClr val="002060"/>
                </a:solidFill>
              </a:rPr>
              <a:t>Department of CSE,</a:t>
            </a:r>
            <a:r>
              <a:rPr lang="en-US" sz="1600" spc="-1" dirty="0">
                <a:solidFill>
                  <a:srgbClr val="002060"/>
                </a:solidFill>
              </a:rPr>
              <a:t> IIITN</a:t>
            </a:r>
            <a:endParaRPr lang="en-IN" sz="1600" spc="-1" dirty="0">
              <a:solidFill>
                <a:srgbClr val="002060"/>
              </a:solidFill>
            </a:endParaRPr>
          </a:p>
          <a:p>
            <a:pPr marL="27305" marR="0" lvl="0" indent="0" algn="ct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endParaRPr kumimoji="0" lang="en-US" sz="1000" b="0" i="0" u="none" strike="noStrike" kern="1200" cap="none" spc="-1" normalizeH="0" baseline="0" noProof="0" dirty="0">
              <a:ln>
                <a:noFill/>
              </a:ln>
              <a:solidFill>
                <a:srgbClr val="002060"/>
              </a:solidFill>
              <a:effectLst/>
              <a:uLnTx/>
              <a:uFillTx/>
              <a:latin typeface="Calibri" panose="020F0502020204030204"/>
              <a:ea typeface="+mn-ea"/>
              <a:cs typeface="+mn-cs"/>
            </a:endParaRPr>
          </a:p>
          <a:p>
            <a:pPr marL="27305" marR="0" lvl="0" indent="0" algn="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endParaRPr kumimoji="0" lang="en-US" sz="2400" b="0" i="0" u="none" strike="noStrike" kern="1200" cap="none" spc="-1" normalizeH="0" baseline="0" noProof="0" dirty="0">
              <a:ln>
                <a:noFill/>
              </a:ln>
              <a:solidFill>
                <a:srgbClr val="002060"/>
              </a:solidFill>
              <a:effectLst/>
              <a:uLnTx/>
              <a:uFillTx/>
              <a:latin typeface="Times New Roman" panose="02020603050405020304"/>
              <a:ea typeface="+mn-ea"/>
              <a:cs typeface="+mn-cs"/>
            </a:endParaRPr>
          </a:p>
        </p:txBody>
      </p:sp>
      <p:sp>
        <p:nvSpPr>
          <p:cNvPr id="7" name="Slide Number Placeholder 6"/>
          <p:cNvSpPr>
            <a:spLocks noGrp="1"/>
          </p:cNvSpPr>
          <p:nvPr>
            <p:ph type="sldNum" sz="quarter" idx="12"/>
          </p:nvPr>
        </p:nvSpPr>
        <p:spPr>
          <a:xfrm>
            <a:off x="8610600" y="6468322"/>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1FD4B-F23F-4F4C-A13E-6EE822754F5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6311" y="607539"/>
            <a:ext cx="730028" cy="730028"/>
          </a:xfrm>
          <a:prstGeom prst="rect">
            <a:avLst/>
          </a:prstGeom>
        </p:spPr>
      </p:pic>
      <p:sp>
        <p:nvSpPr>
          <p:cNvPr id="4" name="TextBox 3"/>
          <p:cNvSpPr txBox="1"/>
          <p:nvPr/>
        </p:nvSpPr>
        <p:spPr>
          <a:xfrm>
            <a:off x="3411748" y="835572"/>
            <a:ext cx="771530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rgbClr val="002060"/>
                </a:solidFill>
                <a:effectLst/>
                <a:uLnTx/>
                <a:uFillTx/>
                <a:latin typeface="Calibri" panose="020F0502020204030204"/>
                <a:ea typeface="+mn-ea"/>
                <a:cs typeface="+mn-cs"/>
              </a:rPr>
              <a:t>Indian Institute of Information Technology, Nagpur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FUTURE WORK</a:t>
            </a:r>
          </a:p>
        </p:txBody>
      </p:sp>
      <p:sp>
        <p:nvSpPr>
          <p:cNvPr id="3" name="Content Placeholder 2"/>
          <p:cNvSpPr>
            <a:spLocks noGrp="1"/>
          </p:cNvSpPr>
          <p:nvPr>
            <p:ph idx="1"/>
          </p:nvPr>
        </p:nvSpPr>
        <p:spPr/>
        <p:txBody>
          <a:bodyPr/>
          <a:lstStyle/>
          <a:p>
            <a:pPr marL="0" indent="0">
              <a:buNone/>
            </a:pPr>
            <a:r>
              <a:rPr lang="en-US" sz="2000"/>
              <a:t>Possible future improvements and features for the code may include:</a:t>
            </a:r>
          </a:p>
          <a:p>
            <a:pPr>
              <a:lnSpc>
                <a:spcPct val="150000"/>
              </a:lnSpc>
            </a:pPr>
            <a:r>
              <a:rPr lang="en-US" sz="2000"/>
              <a:t>Database Integration: Replace the CSV file with a relational database for better data management and scalability.</a:t>
            </a:r>
          </a:p>
          <a:p>
            <a:pPr>
              <a:lnSpc>
                <a:spcPct val="150000"/>
              </a:lnSpc>
            </a:pPr>
            <a:r>
              <a:rPr lang="en-US" sz="2000"/>
              <a:t>User Management: Implement user roles and permissions to control access and actions.</a:t>
            </a:r>
          </a:p>
          <a:p>
            <a:pPr>
              <a:lnSpc>
                <a:spcPct val="150000"/>
              </a:lnSpc>
            </a:pPr>
            <a:r>
              <a:rPr lang="en-US" sz="2000"/>
              <a:t>Product Categories: Add support for product categories and filtering.</a:t>
            </a:r>
          </a:p>
          <a:p>
            <a:pPr>
              <a:lnSpc>
                <a:spcPct val="150000"/>
              </a:lnSpc>
            </a:pPr>
            <a:r>
              <a:rPr lang="en-US" sz="2000"/>
              <a:t>Inventory Alerts: Implement notifications for low-stock products.</a:t>
            </a:r>
          </a:p>
          <a:p>
            <a:pPr>
              <a:lnSpc>
                <a:spcPct val="150000"/>
              </a:lnSpc>
            </a:pPr>
            <a:r>
              <a:rPr lang="en-US" sz="2000"/>
              <a:t>Reporting: Generate sales reports and analytics.</a:t>
            </a:r>
          </a:p>
          <a:p>
            <a:pPr>
              <a:lnSpc>
                <a:spcPct val="150000"/>
              </a:lnSpc>
            </a:pPr>
            <a:r>
              <a:rPr lang="en-US" sz="2000"/>
              <a:t>User Interface: Create a graphical user interface (GUI) for a more user-friendly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7680" y="811530"/>
            <a:ext cx="10972800" cy="527050"/>
          </a:xfrm>
        </p:spPr>
        <p:txBody>
          <a:bodyPr/>
          <a:lstStyle/>
          <a:p>
            <a:pPr marL="342900" indent="-342900">
              <a:buFont typeface="Arial" panose="020B0604020202020204" pitchFamily="34" charset="0"/>
              <a:buChar char="•"/>
            </a:pPr>
            <a:r>
              <a:rPr lang="en-US" sz="2400"/>
              <a:t>REFERENCES</a:t>
            </a:r>
          </a:p>
        </p:txBody>
      </p:sp>
      <p:sp>
        <p:nvSpPr>
          <p:cNvPr id="3" name="Content Placeholder 2"/>
          <p:cNvSpPr>
            <a:spLocks noGrp="1"/>
          </p:cNvSpPr>
          <p:nvPr>
            <p:ph idx="1"/>
          </p:nvPr>
        </p:nvSpPr>
        <p:spPr>
          <a:xfrm>
            <a:off x="349885" y="3556000"/>
            <a:ext cx="10972800" cy="2042160"/>
          </a:xfrm>
        </p:spPr>
        <p:txBody>
          <a:bodyPr>
            <a:normAutofit/>
          </a:bodyPr>
          <a:lstStyle/>
          <a:p>
            <a:pPr marL="0" indent="0">
              <a:buNone/>
            </a:pPr>
            <a:r>
              <a:rPr lang="en-US" sz="2400" dirty="0"/>
              <a:t>In conclusion, the MSN-MART project is a commendable effort in developing a C++based retail management system. It offers essential functionalities for user authentication, stock management, and billing. However, there is significant potential for further development and enhancement.</a:t>
            </a:r>
          </a:p>
        </p:txBody>
      </p:sp>
      <p:sp>
        <p:nvSpPr>
          <p:cNvPr id="4" name="Title 1"/>
          <p:cNvSpPr>
            <a:spLocks noGrp="1"/>
          </p:cNvSpPr>
          <p:nvPr/>
        </p:nvSpPr>
        <p:spPr>
          <a:xfrm>
            <a:off x="457835" y="2826385"/>
            <a:ext cx="10972800" cy="60261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342900" indent="-342900">
              <a:buFont typeface="Arial" panose="020B0604020202020204" pitchFamily="34" charset="0"/>
              <a:buChar char="•"/>
            </a:pPr>
            <a:r>
              <a:rPr lang="en-US" sz="2400"/>
              <a:t>CONCLUSION</a:t>
            </a:r>
          </a:p>
        </p:txBody>
      </p:sp>
      <p:sp>
        <p:nvSpPr>
          <p:cNvPr id="5" name="Content Placeholder 2"/>
          <p:cNvSpPr>
            <a:spLocks noGrp="1"/>
          </p:cNvSpPr>
          <p:nvPr/>
        </p:nvSpPr>
        <p:spPr>
          <a:xfrm>
            <a:off x="487680" y="1263015"/>
            <a:ext cx="10972800" cy="2042160"/>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400"/>
              <a:t>1. C++ Standard Library </a:t>
            </a:r>
          </a:p>
          <a:p>
            <a:pPr marL="0" indent="0">
              <a:buNone/>
            </a:pPr>
            <a:r>
              <a:rPr lang="en-US" sz="2400"/>
              <a:t>2. C++ File Input/Output </a:t>
            </a:r>
          </a:p>
          <a:p>
            <a:pPr marL="0" indent="0">
              <a:buNone/>
            </a:pPr>
            <a:r>
              <a:rPr lang="en-US" sz="2400"/>
              <a:t>3. C++ Programming Tutorials and Resources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Subtitle 2"/>
          <p:cNvSpPr txBox="1"/>
          <p:nvPr/>
        </p:nvSpPr>
        <p:spPr>
          <a:xfrm>
            <a:off x="3261032" y="676487"/>
            <a:ext cx="7715304" cy="5500726"/>
          </a:xfrm>
          <a:prstGeom prst="rect">
            <a:avLst/>
          </a:prstGeom>
        </p:spPr>
        <p:txBody>
          <a:bodyPr tIns="0">
            <a:normAutofit/>
          </a:bodyPr>
          <a:lstStyle>
            <a:lvl1pPr marL="27305" indent="0" algn="l" rtl="0" eaLnBrk="1" latinLnBrk="0" hangingPunct="1">
              <a:lnSpc>
                <a:spcPct val="100000"/>
              </a:lnSpc>
              <a:spcBef>
                <a:spcPts val="600"/>
              </a:spcBef>
              <a:buClr>
                <a:schemeClr val="accent1"/>
              </a:buClr>
              <a:buSzPct val="80000"/>
              <a:buFont typeface="Wingdings 2" panose="05020102010507070707"/>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panose="020B0604030504040204"/>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panose="05020102010507070707"/>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panose="05020102010507070707"/>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panose="05020102010507070707"/>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panose="05020102010507070707"/>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panose="05020102010507070707"/>
              <a:buNone/>
              <a:defRPr kumimoji="0" sz="2000" kern="1200">
                <a:solidFill>
                  <a:schemeClr val="tx1"/>
                </a:solidFill>
                <a:latin typeface="+mn-lt"/>
                <a:ea typeface="+mn-ea"/>
                <a:cs typeface="+mn-cs"/>
              </a:defRPr>
            </a:lvl9pPr>
          </a:lstStyle>
          <a:p>
            <a:pPr marL="27305" marR="0" lvl="0" indent="0" algn="r" defTabSz="914400" rtl="0" eaLnBrk="1" fontAlgn="auto" latinLnBrk="0" hangingPunct="1">
              <a:lnSpc>
                <a:spcPct val="100000"/>
              </a:lnSpc>
              <a:spcBef>
                <a:spcPts val="600"/>
              </a:spcBef>
              <a:spcAft>
                <a:spcPts val="0"/>
              </a:spcAft>
              <a:buClr>
                <a:srgbClr val="3891A7"/>
              </a:buClr>
              <a:buSzPct val="80000"/>
              <a:buFont typeface="Wingdings 2" panose="05020102010507070707"/>
              <a:buNone/>
              <a:defRPr/>
            </a:pPr>
            <a:endParaRPr kumimoji="0" lang="en-US" sz="2400" b="0" i="0" u="none" strike="noStrike" kern="1200" cap="none" spc="-1" normalizeH="0" baseline="0" noProof="0" dirty="0">
              <a:ln>
                <a:noFill/>
              </a:ln>
              <a:solidFill>
                <a:srgbClr val="002060"/>
              </a:solidFill>
              <a:effectLst/>
              <a:uLnTx/>
              <a:uFillTx/>
              <a:latin typeface="Times New Roman" panose="020206030504050203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A1FD4B-F23F-4F4C-A13E-6EE822754F5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TextBox 7"/>
          <p:cNvSpPr txBox="1"/>
          <p:nvPr/>
        </p:nvSpPr>
        <p:spPr>
          <a:xfrm>
            <a:off x="3788229" y="2803357"/>
            <a:ext cx="5370285" cy="923330"/>
          </a:xfrm>
          <a:prstGeom prst="rect">
            <a:avLst/>
          </a:prstGeom>
          <a:noFill/>
        </p:spPr>
        <p:txBody>
          <a:bodyPr wrap="square" rtlCol="0">
            <a:spAutoFit/>
          </a:bodyPr>
          <a:lstStyle/>
          <a:p>
            <a:r>
              <a:rPr lang="en-US" sz="5400" b="1" dirty="0">
                <a:solidFill>
                  <a:srgbClr val="002060"/>
                </a:solidFill>
                <a:latin typeface="Calibri" panose="020F0502020204030204"/>
              </a:rPr>
              <a:t>Thank You</a:t>
            </a:r>
            <a:endParaRPr lang="en-IN" sz="5400" b="1" dirty="0">
              <a:solidFill>
                <a:srgbClr val="002060"/>
              </a:solidFill>
              <a:latin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6887"/>
            <a:ext cx="10756490" cy="668593"/>
          </a:xfrm>
        </p:spPr>
        <p:txBody>
          <a:bodyPr>
            <a:normAutofit fontScale="90000"/>
          </a:bodyPr>
          <a:lstStyle/>
          <a:p>
            <a:pPr algn="ctr"/>
            <a:br>
              <a:rPr lang="en-US" dirty="0"/>
            </a:br>
            <a:br>
              <a:rPr lang="en-US" dirty="0"/>
            </a:br>
            <a:r>
              <a:rPr lang="en-US" sz="4400" b="1" dirty="0">
                <a:solidFill>
                  <a:schemeClr val="accent1">
                    <a:lumMod val="75000"/>
                  </a:schemeClr>
                </a:solidFill>
              </a:rPr>
              <a:t>Index</a:t>
            </a:r>
            <a:br>
              <a:rPr lang="en-US" sz="4400" dirty="0"/>
            </a:br>
            <a:endParaRPr lang="en-US" dirty="0"/>
          </a:p>
        </p:txBody>
      </p:sp>
      <p:sp>
        <p:nvSpPr>
          <p:cNvPr id="3" name="Content Placeholder 2"/>
          <p:cNvSpPr>
            <a:spLocks noGrp="1"/>
          </p:cNvSpPr>
          <p:nvPr>
            <p:ph idx="1"/>
          </p:nvPr>
        </p:nvSpPr>
        <p:spPr>
          <a:xfrm>
            <a:off x="609600" y="1386348"/>
            <a:ext cx="10972800" cy="4938252"/>
          </a:xfrm>
        </p:spPr>
        <p:txBody>
          <a:bodyPr>
            <a:normAutofit/>
          </a:bodyPr>
          <a:lstStyle/>
          <a:p>
            <a:pPr marL="514350" indent="-514350">
              <a:buFont typeface="+mj-lt"/>
              <a:buAutoNum type="arabicPeriod"/>
            </a:pPr>
            <a:r>
              <a:rPr lang="en-US" sz="2400" dirty="0"/>
              <a:t>Problem statement Details</a:t>
            </a:r>
          </a:p>
          <a:p>
            <a:pPr marL="514350" indent="-514350">
              <a:buFont typeface="+mj-lt"/>
              <a:buAutoNum type="arabicPeriod"/>
            </a:pPr>
            <a:r>
              <a:rPr lang="en-US" sz="2400"/>
              <a:t>Datasets </a:t>
            </a:r>
            <a:r>
              <a:rPr lang="en-US" sz="2400" dirty="0"/>
              <a:t>&amp; Preprocessing</a:t>
            </a:r>
          </a:p>
          <a:p>
            <a:pPr marL="514350" indent="-514350">
              <a:buFont typeface="+mj-lt"/>
              <a:buAutoNum type="arabicPeriod"/>
            </a:pPr>
            <a:r>
              <a:rPr lang="en-US" sz="2400" dirty="0"/>
              <a:t>Flowchart</a:t>
            </a:r>
          </a:p>
          <a:p>
            <a:pPr marL="514350" indent="-514350">
              <a:buFont typeface="+mj-lt"/>
              <a:buAutoNum type="arabicPeriod"/>
            </a:pPr>
            <a:r>
              <a:rPr lang="en-US" sz="2400" dirty="0"/>
              <a:t>Output</a:t>
            </a:r>
          </a:p>
          <a:p>
            <a:pPr marL="514350" indent="-514350">
              <a:buFont typeface="+mj-lt"/>
              <a:buAutoNum type="arabicPeriod"/>
            </a:pPr>
            <a:r>
              <a:rPr lang="en-US" sz="2400" dirty="0"/>
              <a:t>Related Work</a:t>
            </a:r>
          </a:p>
          <a:p>
            <a:pPr marL="514350" indent="-514350">
              <a:buFont typeface="+mj-lt"/>
              <a:buAutoNum type="arabicPeriod"/>
            </a:pPr>
            <a:r>
              <a:rPr lang="en-US" sz="2400" dirty="0"/>
              <a:t>Future Work</a:t>
            </a:r>
          </a:p>
          <a:p>
            <a:pPr marL="514350" indent="-514350">
              <a:buFont typeface="+mj-lt"/>
              <a:buAutoNum type="arabicPeriod"/>
            </a:pPr>
            <a:r>
              <a:rPr lang="en-US" sz="2400" dirty="0"/>
              <a:t>References</a:t>
            </a:r>
          </a:p>
        </p:txBody>
      </p:sp>
      <p:sp>
        <p:nvSpPr>
          <p:cNvPr id="4" name="Slide Number Placeholder 3"/>
          <p:cNvSpPr>
            <a:spLocks noGrp="1"/>
          </p:cNvSpPr>
          <p:nvPr>
            <p:ph type="sldNum" sz="quarter" idx="12"/>
          </p:nvPr>
        </p:nvSpPr>
        <p:spPr/>
        <p:txBody>
          <a:bodyPr/>
          <a:lstStyle/>
          <a:p>
            <a:fld id="{BDA1FD4B-F23F-4F4C-A13E-6EE822754F57}" type="slidenum">
              <a:rPr lang="en-US" smtClean="0"/>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33070"/>
            <a:ext cx="10421620" cy="732790"/>
          </a:xfrm>
        </p:spPr>
        <p:txBody>
          <a:bodyPr/>
          <a:lstStyle/>
          <a:p>
            <a:pPr algn="ctr"/>
            <a:r>
              <a:rPr lang="en-US" dirty="0"/>
              <a:t>PROBLEM STATEMENT</a:t>
            </a:r>
          </a:p>
        </p:txBody>
      </p:sp>
      <p:sp>
        <p:nvSpPr>
          <p:cNvPr id="3" name="Content Placeholder 2"/>
          <p:cNvSpPr>
            <a:spLocks noGrp="1"/>
          </p:cNvSpPr>
          <p:nvPr>
            <p:ph idx="1"/>
          </p:nvPr>
        </p:nvSpPr>
        <p:spPr>
          <a:xfrm>
            <a:off x="379730" y="1899634"/>
            <a:ext cx="10972800" cy="3792189"/>
          </a:xfrm>
        </p:spPr>
        <p:txBody>
          <a:bodyPr>
            <a:normAutofit/>
          </a:bodyPr>
          <a:lstStyle/>
          <a:p>
            <a:r>
              <a:rPr lang="en-US" sz="4400" dirty="0"/>
              <a:t>Managing a simple retail store's operations. It allows users to log in, check the stock of products, add new stock, and generate bills for customers. </a:t>
            </a:r>
          </a:p>
          <a:p>
            <a:endParaRPr lang="en-US" sz="4400" dirty="0"/>
          </a:p>
          <a:p>
            <a:endParaRPr lang="en-US" sz="4400" dirty="0"/>
          </a:p>
          <a:p>
            <a:endParaRPr lang="en-US" sz="4400" dirty="0"/>
          </a:p>
          <a:p>
            <a:endParaRPr lang="en-US" sz="4400" dirty="0"/>
          </a:p>
        </p:txBody>
      </p:sp>
      <p:sp>
        <p:nvSpPr>
          <p:cNvPr id="4" name="Title 1"/>
          <p:cNvSpPr>
            <a:spLocks noGrp="1"/>
          </p:cNvSpPr>
          <p:nvPr/>
        </p:nvSpPr>
        <p:spPr>
          <a:xfrm>
            <a:off x="748030" y="2699068"/>
            <a:ext cx="10972800" cy="1143000"/>
          </a:xfrm>
          <a:prstGeom prst="rect">
            <a:avLst/>
          </a:prstGeom>
          <a:noFill/>
          <a:ln w="9525">
            <a:noFill/>
          </a:ln>
        </p:spPr>
        <p:txBody>
          <a:bodyPr anchor="ctr" anchorCtr="0"/>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a:lstStyle>
          <a:p>
            <a:pPr algn="ctr"/>
            <a:endParaRPr lang="en-US" dirty="0"/>
          </a:p>
        </p:txBody>
      </p:sp>
      <p:sp>
        <p:nvSpPr>
          <p:cNvPr id="5" name="Content Placeholder 2"/>
          <p:cNvSpPr>
            <a:spLocks noGrp="1"/>
          </p:cNvSpPr>
          <p:nvPr/>
        </p:nvSpPr>
        <p:spPr>
          <a:xfrm>
            <a:off x="501650" y="4095115"/>
            <a:ext cx="10637520" cy="2146300"/>
          </a:xfrm>
          <a:prstGeom prst="rect">
            <a:avLst/>
          </a:prstGeom>
          <a:noFill/>
          <a:ln w="9525">
            <a:noFill/>
          </a:ln>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DATASETS &amp; PRE-PROCESSING</a:t>
            </a:r>
          </a:p>
        </p:txBody>
      </p:sp>
      <p:sp>
        <p:nvSpPr>
          <p:cNvPr id="3" name="Content Placeholder 2"/>
          <p:cNvSpPr>
            <a:spLocks noGrp="1"/>
          </p:cNvSpPr>
          <p:nvPr>
            <p:ph idx="1"/>
          </p:nvPr>
        </p:nvSpPr>
        <p:spPr/>
        <p:txBody>
          <a:bodyPr/>
          <a:lstStyle/>
          <a:p>
            <a:r>
              <a:rPr lang="en-US" sz="2400"/>
              <a:t>The code reads product data from a CSV file named "DMart.csv." The product data includes product names, prices, and quantities. It pre processes the data by cleaning and parsing it, ensuring that prices and quantities are in the correct format.</a:t>
            </a:r>
          </a:p>
        </p:txBody>
      </p:sp>
      <p:sp>
        <p:nvSpPr>
          <p:cNvPr id="4" name="Title 1"/>
          <p:cNvSpPr>
            <a:spLocks noGrp="1"/>
          </p:cNvSpPr>
          <p:nvPr/>
        </p:nvSpPr>
        <p:spPr>
          <a:xfrm>
            <a:off x="609600" y="3535680"/>
            <a:ext cx="10972800" cy="87376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ctr"/>
            <a:r>
              <a:rPr lang="en-US"/>
              <a:t>FLOWCHART</a:t>
            </a:r>
          </a:p>
        </p:txBody>
      </p:sp>
      <p:sp>
        <p:nvSpPr>
          <p:cNvPr id="5" name="Content Placeholder 2"/>
          <p:cNvSpPr>
            <a:spLocks noGrp="1"/>
          </p:cNvSpPr>
          <p:nvPr/>
        </p:nvSpPr>
        <p:spPr>
          <a:xfrm>
            <a:off x="401320" y="4636770"/>
            <a:ext cx="10972800" cy="1847215"/>
          </a:xfrm>
          <a:prstGeom prst="rect">
            <a:avLst/>
          </a:prstGeom>
        </p:spPr>
        <p:txBody>
          <a:bodyPr vert="horz">
            <a:normAutofit lnSpcReduction="10000"/>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400"/>
              <a:t>A flowchart represents the code's execution flow. It starts with the main function, which handles user authentication. Once logged in, the program provides options for stock checking, adding new stock, and billing. These options have their respective functions and interact with the CSV file for data operations.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0400" y="390525"/>
            <a:ext cx="10972800" cy="5879465"/>
          </a:xfrm>
        </p:spPr>
        <p:txBody>
          <a:bodyPr>
            <a:normAutofit lnSpcReduction="20000"/>
          </a:bodyPr>
          <a:lstStyle/>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Start</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|--&gt; Main Function</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|--&gt; Authentication (Login)</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|--&gt; Options: Stock Checking, Adding New Stock, Billing</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       |--&gt; Stock Checking Function</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       |--&gt; Adding New Stock Function</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       |--&gt; Billing Function</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|--&gt; Continue or Exit</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       |--&gt; Sales Tracking</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a:t>
            </a:r>
            <a:endPar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pPr marL="0" indent="0">
              <a:buNone/>
            </a:pPr>
            <a:r>
              <a:rPr lang="en-US" sz="200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sym typeface="+mn-ea"/>
              </a:rPr>
              <a:t> |--&gt; End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50063"/>
            <a:ext cx="10972800" cy="1143000"/>
          </a:xfrm>
        </p:spPr>
        <p:txBody>
          <a:bodyPr/>
          <a:lstStyle/>
          <a:p>
            <a:r>
              <a:rPr lang="en-US"/>
              <a:t>OUTPUT</a:t>
            </a:r>
          </a:p>
        </p:txBody>
      </p:sp>
      <p:sp>
        <p:nvSpPr>
          <p:cNvPr id="3" name="Content Placeholder 2"/>
          <p:cNvSpPr>
            <a:spLocks noGrp="1"/>
          </p:cNvSpPr>
          <p:nvPr>
            <p:ph idx="1"/>
          </p:nvPr>
        </p:nvSpPr>
        <p:spPr>
          <a:xfrm>
            <a:off x="360680" y="1234440"/>
            <a:ext cx="10972800" cy="1760855"/>
          </a:xfrm>
        </p:spPr>
        <p:txBody>
          <a:bodyPr>
            <a:normAutofit fontScale="90000" lnSpcReduction="20000"/>
          </a:bodyPr>
          <a:lstStyle/>
          <a:p>
            <a:r>
              <a:rPr lang="en-US" sz="2400"/>
              <a:t>The code outputs various messages and results to the console. It also generates bill files for customers, which include product details, total amounts, and other information. The bills are stored with customer names as file names.</a:t>
            </a:r>
          </a:p>
          <a:p>
            <a:pPr marL="0" indent="0">
              <a:buNone/>
            </a:pPr>
            <a:endParaRPr lang="en-US" sz="2400"/>
          </a:p>
          <a:p>
            <a:r>
              <a:rPr lang="en-US" sz="2400" b="1"/>
              <a:t>ADD STOCK FUNCTION</a:t>
            </a:r>
          </a:p>
        </p:txBody>
      </p:sp>
      <p:sp>
        <p:nvSpPr>
          <p:cNvPr id="4" name="Slide Number Placeholder 3"/>
          <p:cNvSpPr>
            <a:spLocks noGrp="1"/>
          </p:cNvSpPr>
          <p:nvPr>
            <p:ph type="sldNum" sz="quarter" idx="12"/>
          </p:nvPr>
        </p:nvSpPr>
        <p:spPr/>
        <p:txBody>
          <a:bodyPr/>
          <a:lstStyle/>
          <a:p>
            <a:fld id="{BDA1FD4B-F23F-4F4C-A13E-6EE822754F57}" type="slidenum">
              <a:rPr lang="en-US" smtClean="0"/>
              <a:t>6</a:t>
            </a:fld>
            <a:endParaRPr lang="en-US"/>
          </a:p>
        </p:txBody>
      </p:sp>
      <p:pic>
        <p:nvPicPr>
          <p:cNvPr id="6" name="Content Placeholder 4"/>
          <p:cNvPicPr>
            <a:picLocks noChangeAspect="1"/>
          </p:cNvPicPr>
          <p:nvPr/>
        </p:nvPicPr>
        <p:blipFill>
          <a:blip r:embed="rId3"/>
          <a:stretch>
            <a:fillRect/>
          </a:stretch>
        </p:blipFill>
        <p:spPr>
          <a:xfrm>
            <a:off x="1350010" y="2995295"/>
            <a:ext cx="7689215" cy="33331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650" y="271653"/>
            <a:ext cx="10972800" cy="1143000"/>
          </a:xfrm>
        </p:spPr>
        <p:txBody>
          <a:bodyPr>
            <a:normAutofit/>
          </a:bodyPr>
          <a:lstStyle/>
          <a:p>
            <a:pPr marL="457200" indent="-457200">
              <a:buFont typeface="Arial" panose="020B0604020202020204" pitchFamily="34" charset="0"/>
              <a:buChar char="•"/>
            </a:pPr>
            <a:r>
              <a:rPr lang="en-US" sz="3110"/>
              <a:t>STOCK CHECKING FUNCTION</a:t>
            </a:r>
          </a:p>
        </p:txBody>
      </p:sp>
      <p:sp>
        <p:nvSpPr>
          <p:cNvPr id="4" name="Slide Number Placeholder 3"/>
          <p:cNvSpPr>
            <a:spLocks noGrp="1"/>
          </p:cNvSpPr>
          <p:nvPr>
            <p:ph type="sldNum" sz="quarter" idx="12"/>
          </p:nvPr>
        </p:nvSpPr>
        <p:spPr/>
        <p:txBody>
          <a:bodyPr/>
          <a:lstStyle/>
          <a:p>
            <a:fld id="{BDA1FD4B-F23F-4F4C-A13E-6EE822754F57}" type="slidenum">
              <a:rPr lang="en-US" smtClean="0"/>
              <a:t>7</a:t>
            </a:fld>
            <a:endParaRPr lang="en-US"/>
          </a:p>
        </p:txBody>
      </p:sp>
      <p:pic>
        <p:nvPicPr>
          <p:cNvPr id="6" name="Content Placeholder 5"/>
          <p:cNvPicPr>
            <a:picLocks noGrp="1" noChangeAspect="1"/>
          </p:cNvPicPr>
          <p:nvPr>
            <p:ph sz="half" idx="2"/>
          </p:nvPr>
        </p:nvPicPr>
        <p:blipFill>
          <a:blip r:embed="rId3"/>
          <a:stretch>
            <a:fillRect/>
          </a:stretch>
        </p:blipFill>
        <p:spPr>
          <a:xfrm>
            <a:off x="952500" y="1830070"/>
            <a:ext cx="10629900" cy="36112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704215"/>
            <a:ext cx="10972800" cy="516255"/>
          </a:xfrm>
        </p:spPr>
        <p:txBody>
          <a:bodyPr/>
          <a:lstStyle/>
          <a:p>
            <a:pPr marL="342900" indent="-342900">
              <a:buFont typeface="Arial" panose="020B0604020202020204" pitchFamily="34" charset="0"/>
              <a:buChar char="•"/>
            </a:pPr>
            <a:r>
              <a:rPr lang="en-US" sz="2400"/>
              <a:t>BILLING FUNCTION</a:t>
            </a:r>
          </a:p>
        </p:txBody>
      </p:sp>
      <p:sp>
        <p:nvSpPr>
          <p:cNvPr id="5" name="Slide Number Placeholder 4"/>
          <p:cNvSpPr>
            <a:spLocks noGrp="1"/>
          </p:cNvSpPr>
          <p:nvPr>
            <p:ph type="sldNum" sz="quarter" idx="12"/>
          </p:nvPr>
        </p:nvSpPr>
        <p:spPr/>
        <p:txBody>
          <a:bodyPr/>
          <a:lstStyle/>
          <a:p>
            <a:fld id="{BDA1FD4B-F23F-4F4C-A13E-6EE822754F57}" type="slidenum">
              <a:rPr lang="en-US" smtClean="0"/>
              <a:t>8</a:t>
            </a:fld>
            <a:endParaRPr lang="en-US"/>
          </a:p>
        </p:txBody>
      </p:sp>
      <p:pic>
        <p:nvPicPr>
          <p:cNvPr id="6" name="Content Placeholder 5"/>
          <p:cNvPicPr>
            <a:picLocks noGrp="1" noChangeAspect="1"/>
          </p:cNvPicPr>
          <p:nvPr>
            <p:ph idx="1"/>
          </p:nvPr>
        </p:nvPicPr>
        <p:blipFill>
          <a:blip r:embed="rId3"/>
          <a:stretch>
            <a:fillRect/>
          </a:stretch>
        </p:blipFill>
        <p:spPr>
          <a:xfrm>
            <a:off x="1486535" y="1311910"/>
            <a:ext cx="7983855" cy="50444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207260"/>
            <a:ext cx="10972800" cy="635000"/>
          </a:xfrm>
        </p:spPr>
        <p:txBody>
          <a:bodyPr/>
          <a:lstStyle/>
          <a:p>
            <a:pPr marL="342900" indent="-342900">
              <a:buFont typeface="Arial" panose="020B0604020202020204" pitchFamily="34" charset="0"/>
              <a:buChar char="•"/>
            </a:pPr>
            <a:r>
              <a:rPr lang="en-US" sz="2400"/>
              <a:t>BILL FILE</a:t>
            </a:r>
          </a:p>
        </p:txBody>
      </p:sp>
      <p:sp>
        <p:nvSpPr>
          <p:cNvPr id="4" name="Slide Number Placeholder 3"/>
          <p:cNvSpPr>
            <a:spLocks noGrp="1"/>
          </p:cNvSpPr>
          <p:nvPr>
            <p:ph type="sldNum" sz="quarter" idx="12"/>
          </p:nvPr>
        </p:nvSpPr>
        <p:spPr/>
        <p:txBody>
          <a:bodyPr/>
          <a:lstStyle/>
          <a:p>
            <a:fld id="{BDA1FD4B-F23F-4F4C-A13E-6EE822754F57}" type="slidenum">
              <a:rPr lang="en-US" smtClean="0"/>
              <a:t>9</a:t>
            </a:fld>
            <a:endParaRPr lang="en-US"/>
          </a:p>
        </p:txBody>
      </p:sp>
      <p:pic>
        <p:nvPicPr>
          <p:cNvPr id="5" name="Content Placeholder 4"/>
          <p:cNvPicPr>
            <a:picLocks noGrp="1" noChangeAspect="1"/>
          </p:cNvPicPr>
          <p:nvPr>
            <p:ph idx="1"/>
          </p:nvPr>
        </p:nvPicPr>
        <p:blipFill>
          <a:blip r:embed="rId3"/>
          <a:stretch>
            <a:fillRect/>
          </a:stretch>
        </p:blipFill>
        <p:spPr>
          <a:xfrm>
            <a:off x="927100" y="1002030"/>
            <a:ext cx="9500870" cy="1342390"/>
          </a:xfrm>
          <a:prstGeom prst="rect">
            <a:avLst/>
          </a:prstGeom>
        </p:spPr>
      </p:pic>
      <p:pic>
        <p:nvPicPr>
          <p:cNvPr id="6" name="Picture 5"/>
          <p:cNvPicPr>
            <a:picLocks noChangeAspect="1"/>
          </p:cNvPicPr>
          <p:nvPr/>
        </p:nvPicPr>
        <p:blipFill>
          <a:blip r:embed="rId4"/>
          <a:stretch>
            <a:fillRect/>
          </a:stretch>
        </p:blipFill>
        <p:spPr>
          <a:xfrm>
            <a:off x="972820" y="2933065"/>
            <a:ext cx="9455150" cy="3537585"/>
          </a:xfrm>
          <a:prstGeom prst="rect">
            <a:avLst/>
          </a:prstGeom>
        </p:spPr>
      </p:pic>
      <p:sp>
        <p:nvSpPr>
          <p:cNvPr id="3" name="Title 1"/>
          <p:cNvSpPr>
            <a:spLocks noGrp="1"/>
          </p:cNvSpPr>
          <p:nvPr/>
        </p:nvSpPr>
        <p:spPr>
          <a:xfrm>
            <a:off x="1149350" y="381000"/>
            <a:ext cx="10972800" cy="54483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marL="457200" indent="-457200">
              <a:buFont typeface="Arial" panose="020B0604020202020204" pitchFamily="34" charset="0"/>
              <a:buChar char="•"/>
            </a:pPr>
            <a:r>
              <a:rPr lang="en-US" sz="3000"/>
              <a:t>Sales tracking</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10</TotalTime>
  <Words>527</Words>
  <Application>Microsoft Office PowerPoint</Application>
  <PresentationFormat>Widescreen</PresentationFormat>
  <Paragraphs>75</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Constantia</vt:lpstr>
      <vt:lpstr>Times New Roman</vt:lpstr>
      <vt:lpstr>Wingdings 2</vt:lpstr>
      <vt:lpstr>Flow</vt:lpstr>
      <vt:lpstr>PowerPoint Presentation</vt:lpstr>
      <vt:lpstr>  Index </vt:lpstr>
      <vt:lpstr>PROBLEM STATEMENT</vt:lpstr>
      <vt:lpstr>DATASETS &amp; PRE-PROCESSING</vt:lpstr>
      <vt:lpstr>PowerPoint Presentation</vt:lpstr>
      <vt:lpstr>OUTPUT</vt:lpstr>
      <vt:lpstr>STOCK CHECKING FUNCTION</vt:lpstr>
      <vt:lpstr>BILLING FUNCTION</vt:lpstr>
      <vt:lpstr>BILL FILE</vt:lpstr>
      <vt:lpstr>FUTURE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nikhil krishna</cp:lastModifiedBy>
  <cp:revision>227</cp:revision>
  <dcterms:created xsi:type="dcterms:W3CDTF">2022-01-08T03:29:00Z</dcterms:created>
  <dcterms:modified xsi:type="dcterms:W3CDTF">2023-11-03T05:59:31Z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2023-01-11T16:58:20Z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ae90b0f6-b0b0-478e-9756-a5ffcbf70035</vt:lpwstr>
  </property>
  <property fmtid="{D5CDD505-2E9C-101B-9397-08002B2CF9AE}" pid="7" name="MSIP_Label_defa4170-0d19-0005-0004-bc88714345d2_ActionId">
    <vt:lpwstr>bda4ef27-5cac-4f25-a468-ec55ab2aeb90</vt:lpwstr>
  </property>
  <property fmtid="{D5CDD505-2E9C-101B-9397-08002B2CF9AE}" pid="8" name="MSIP_Label_defa4170-0d19-0005-0004-bc88714345d2_ContentBits">
    <vt:lpwstr>0</vt:lpwstr>
  </property>
  <property fmtid="{D5CDD505-2E9C-101B-9397-08002B2CF9AE}" pid="9" name="ICV">
    <vt:lpwstr>74D3EC4B1FDB4C339F2BA80841E93C40_12</vt:lpwstr>
  </property>
  <property fmtid="{D5CDD505-2E9C-101B-9397-08002B2CF9AE}" pid="10" name="KSOProductBuildVer">
    <vt:lpwstr>1033-12.2.0.13266</vt:lpwstr>
  </property>
</Properties>
</file>